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</p:sldMasterIdLst>
  <p:notesMasterIdLst>
    <p:notesMasterId r:id="rId6"/>
  </p:notesMasterIdLst>
  <p:sldIdLst>
    <p:sldId id="268" r:id="rId3"/>
    <p:sldId id="260" r:id="rId4"/>
    <p:sldId id="278" r:id="rId5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0" r:id="rId17"/>
    <p:sldId id="291" r:id="rId18"/>
    <p:sldId id="297" r:id="rId19"/>
    <p:sldId id="276" r:id="rId20"/>
    <p:sldId id="259" r:id="rId21"/>
    <p:sldId id="266" r:id="rId22"/>
    <p:sldId id="294" r:id="rId23"/>
    <p:sldId id="262" r:id="rId24"/>
    <p:sldId id="275" r:id="rId25"/>
    <p:sldId id="274" r:id="rId26"/>
    <p:sldId id="296" r:id="rId27"/>
  </p:sldIdLst>
  <p:sldSz cx="12192635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幸全" initials="幸全" lastIdx="1" clrIdx="0"/>
  <p:cmAuthor id="8" name="姜伟光" initials="姜" lastIdx="1" clrIdx="0"/>
  <p:cmAuthor id="2" name="作者" initials="A" lastIdx="0" clrIdx="1"/>
  <p:cmAuthor id="3" name="lenovo" initials="l" lastIdx="6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C7"/>
    <a:srgbClr val="FFFFFF"/>
    <a:srgbClr val="3699CD"/>
    <a:srgbClr val="00A0E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howGuides="1">
      <p:cViewPr varScale="1">
        <p:scale>
          <a:sx n="99" d="100"/>
          <a:sy n="99" d="100"/>
        </p:scale>
        <p:origin x="84" y="582"/>
      </p:cViewPr>
      <p:guideLst>
        <p:guide orient="horz" pos="2074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5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化工地封面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146550"/>
            <a:ext cx="12209145" cy="2711450"/>
          </a:xfrm>
          <a:prstGeom prst="rect">
            <a:avLst/>
          </a:prstGeom>
          <a:solidFill>
            <a:srgbClr val="3699C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 b="1" kern="0" dirty="0">
              <a:solidFill>
                <a:schemeClr val="bg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Freeform 6"/>
          <p:cNvSpPr/>
          <p:nvPr userDrawn="1"/>
        </p:nvSpPr>
        <p:spPr bwMode="auto">
          <a:xfrm>
            <a:off x="-1" y="3664881"/>
            <a:ext cx="4362621" cy="268175"/>
          </a:xfrm>
          <a:custGeom>
            <a:avLst/>
            <a:gdLst>
              <a:gd name="T0" fmla="*/ 5515 w 5725"/>
              <a:gd name="T1" fmla="*/ 0 h 322"/>
              <a:gd name="T2" fmla="*/ 5725 w 5725"/>
              <a:gd name="T3" fmla="*/ 322 h 322"/>
              <a:gd name="T4" fmla="*/ 0 w 5725"/>
              <a:gd name="T5" fmla="*/ 322 h 322"/>
              <a:gd name="T6" fmla="*/ 0 w 5725"/>
              <a:gd name="T7" fmla="*/ 0 h 322"/>
              <a:gd name="T8" fmla="*/ 5515 w 5725"/>
              <a:gd name="T9" fmla="*/ 0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25" h="322">
                <a:moveTo>
                  <a:pt x="5515" y="0"/>
                </a:moveTo>
                <a:lnTo>
                  <a:pt x="5725" y="322"/>
                </a:lnTo>
                <a:lnTo>
                  <a:pt x="0" y="322"/>
                </a:lnTo>
                <a:lnTo>
                  <a:pt x="0" y="0"/>
                </a:lnTo>
                <a:lnTo>
                  <a:pt x="5515" y="0"/>
                </a:lnTo>
                <a:close/>
              </a:path>
            </a:pathLst>
          </a:custGeom>
          <a:solidFill>
            <a:srgbClr val="3699C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8" name="Freeform 5"/>
          <p:cNvSpPr/>
          <p:nvPr userDrawn="1"/>
        </p:nvSpPr>
        <p:spPr bwMode="auto">
          <a:xfrm>
            <a:off x="4364732" y="3804248"/>
            <a:ext cx="7829912" cy="128808"/>
          </a:xfrm>
          <a:custGeom>
            <a:avLst/>
            <a:gdLst>
              <a:gd name="T0" fmla="*/ 98 w 10272"/>
              <a:gd name="T1" fmla="*/ 154 h 154"/>
              <a:gd name="T2" fmla="*/ 0 w 10272"/>
              <a:gd name="T3" fmla="*/ 0 h 154"/>
              <a:gd name="T4" fmla="*/ 10272 w 10272"/>
              <a:gd name="T5" fmla="*/ 0 h 154"/>
              <a:gd name="T6" fmla="*/ 10272 w 10272"/>
              <a:gd name="T7" fmla="*/ 154 h 154"/>
              <a:gd name="T8" fmla="*/ 98 w 10272"/>
              <a:gd name="T9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72" h="154">
                <a:moveTo>
                  <a:pt x="98" y="154"/>
                </a:moveTo>
                <a:lnTo>
                  <a:pt x="0" y="0"/>
                </a:lnTo>
                <a:lnTo>
                  <a:pt x="10272" y="0"/>
                </a:lnTo>
                <a:lnTo>
                  <a:pt x="10272" y="154"/>
                </a:lnTo>
                <a:lnTo>
                  <a:pt x="98" y="15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pic>
        <p:nvPicPr>
          <p:cNvPr id="4" name="图片 3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635"/>
            <a:ext cx="12197715" cy="366458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准化工地六版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024" cy="6859588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3383915" y="525780"/>
            <a:ext cx="8808720" cy="1797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525780"/>
            <a:ext cx="3437890" cy="179705"/>
          </a:xfrm>
          <a:prstGeom prst="rect">
            <a:avLst/>
          </a:prstGeom>
          <a:solidFill>
            <a:srgbClr val="369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208243" y="6238741"/>
            <a:ext cx="984321" cy="432039"/>
            <a:chOff x="10634092" y="6090541"/>
            <a:chExt cx="1128537" cy="432039"/>
          </a:xfrm>
          <a:solidFill>
            <a:srgbClr val="7F7F7F"/>
          </a:solidFill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3" y="6456944"/>
              <a:ext cx="1128536" cy="65636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967720" y="6025515"/>
            <a:ext cx="1171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800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fld id="{2EEF1883-7A0E-4F66-9932-E581691AD397}" type="slidenum">
              <a:rPr lang="zh-CN" altLang="en-US" sz="18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fld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800" b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635" y="6119495"/>
            <a:ext cx="12195810" cy="76200"/>
          </a:xfrm>
          <a:prstGeom prst="rect">
            <a:avLst/>
          </a:prstGeom>
          <a:solidFill>
            <a:srgbClr val="3699CD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11125" y="99060"/>
            <a:ext cx="5112385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400" b="1" kern="0" spc="1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Click="0" advTm="0">
    <p:wip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364" cy="6858318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620338" y="569857"/>
            <a:ext cx="10574201" cy="1799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569857"/>
            <a:ext cx="1775096" cy="179967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210109" y="6236951"/>
            <a:ext cx="984429" cy="431959"/>
            <a:chOff x="10634092" y="6090541"/>
            <a:chExt cx="1128537" cy="432039"/>
          </a:xfrm>
          <a:solidFill>
            <a:srgbClr val="7F7F7F"/>
          </a:solidFill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094" tIns="38041" rIns="38041" bIns="76094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3" y="6456944"/>
              <a:ext cx="1128536" cy="65636"/>
            </a:xfrm>
            <a:prstGeom prst="roundRect">
              <a:avLst>
                <a:gd name="adj" fmla="val 0"/>
              </a:avLst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094" tIns="38041" rIns="38041" bIns="76094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1210109" y="6270691"/>
            <a:ext cx="67148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fld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b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wip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60" y="608400"/>
            <a:ext cx="1097028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60" y="1490400"/>
            <a:ext cx="1097028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60" y="6314400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405" y="6314400"/>
            <a:ext cx="396039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0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8474" y="6314400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5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image" Target="../media/image7.png"/><Relationship Id="rId3" Type="http://schemas.openxmlformats.org/officeDocument/2006/relationships/tags" Target="../tags/tag87.xml"/><Relationship Id="rId2" Type="http://schemas.openxmlformats.org/officeDocument/2006/relationships/image" Target="../media/image6.png"/><Relationship Id="rId1" Type="http://schemas.openxmlformats.org/officeDocument/2006/relationships/tags" Target="../tags/tag8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0" Type="http://schemas.openxmlformats.org/officeDocument/2006/relationships/slideLayout" Target="../slideLayouts/slideLayout3.xml"/><Relationship Id="rId3" Type="http://schemas.openxmlformats.org/officeDocument/2006/relationships/tags" Target="../tags/tag9.xml"/><Relationship Id="rId29" Type="http://schemas.openxmlformats.org/officeDocument/2006/relationships/tags" Target="../tags/tag34.xml"/><Relationship Id="rId28" Type="http://schemas.openxmlformats.org/officeDocument/2006/relationships/image" Target="../media/image4.png"/><Relationship Id="rId27" Type="http://schemas.openxmlformats.org/officeDocument/2006/relationships/tags" Target="../tags/tag33.xml"/><Relationship Id="rId26" Type="http://schemas.openxmlformats.org/officeDocument/2006/relationships/tags" Target="../tags/tag32.xml"/><Relationship Id="rId25" Type="http://schemas.openxmlformats.org/officeDocument/2006/relationships/tags" Target="../tags/tag31.xml"/><Relationship Id="rId24" Type="http://schemas.openxmlformats.org/officeDocument/2006/relationships/tags" Target="../tags/tag30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image" Target="../media/image3.jpeg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97.xml"/><Relationship Id="rId7" Type="http://schemas.openxmlformats.org/officeDocument/2006/relationships/image" Target="../media/image9.png"/><Relationship Id="rId6" Type="http://schemas.openxmlformats.org/officeDocument/2006/relationships/tags" Target="../tags/tag96.xml"/><Relationship Id="rId5" Type="http://schemas.openxmlformats.org/officeDocument/2006/relationships/image" Target="../media/image8.pn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9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9.png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../media/image8.pn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tags" Target="../tags/tag10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9.png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image" Target="../media/image8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tags" Target="../tags/tag115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image" Target="../media/image12.jpeg"/><Relationship Id="rId13" Type="http://schemas.openxmlformats.org/officeDocument/2006/relationships/tags" Target="../tags/tag122.xml"/><Relationship Id="rId12" Type="http://schemas.openxmlformats.org/officeDocument/2006/relationships/image" Target="../media/image11.png"/><Relationship Id="rId11" Type="http://schemas.openxmlformats.org/officeDocument/2006/relationships/tags" Target="../tags/tag121.xml"/><Relationship Id="rId10" Type="http://schemas.openxmlformats.org/officeDocument/2006/relationships/image" Target="../media/image10.png"/><Relationship Id="rId1" Type="http://schemas.openxmlformats.org/officeDocument/2006/relationships/tags" Target="../tags/tag11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41.xml"/><Relationship Id="rId7" Type="http://schemas.openxmlformats.org/officeDocument/2006/relationships/image" Target="../media/image8.png"/><Relationship Id="rId6" Type="http://schemas.openxmlformats.org/officeDocument/2006/relationships/tags" Target="../tags/tag140.xml"/><Relationship Id="rId5" Type="http://schemas.openxmlformats.org/officeDocument/2006/relationships/image" Target="../media/image5.jpe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157.xml"/><Relationship Id="rId27" Type="http://schemas.openxmlformats.org/officeDocument/2006/relationships/tags" Target="../tags/tag156.xml"/><Relationship Id="rId26" Type="http://schemas.openxmlformats.org/officeDocument/2006/relationships/tags" Target="../tags/tag155.xml"/><Relationship Id="rId25" Type="http://schemas.openxmlformats.org/officeDocument/2006/relationships/tags" Target="../tags/tag154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tags" Target="../tags/tag151.xml"/><Relationship Id="rId21" Type="http://schemas.openxmlformats.org/officeDocument/2006/relationships/tags" Target="../tags/tag150.xml"/><Relationship Id="rId20" Type="http://schemas.openxmlformats.org/officeDocument/2006/relationships/tags" Target="../tags/tag149.xml"/><Relationship Id="rId2" Type="http://schemas.openxmlformats.org/officeDocument/2006/relationships/tags" Target="../tags/tag137.xml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image" Target="../media/image12.jpeg"/><Relationship Id="rId14" Type="http://schemas.openxmlformats.org/officeDocument/2006/relationships/tags" Target="../tags/tag144.xml"/><Relationship Id="rId13" Type="http://schemas.openxmlformats.org/officeDocument/2006/relationships/image" Target="../media/image11.png"/><Relationship Id="rId12" Type="http://schemas.openxmlformats.org/officeDocument/2006/relationships/tags" Target="../tags/tag143.xml"/><Relationship Id="rId11" Type="http://schemas.openxmlformats.org/officeDocument/2006/relationships/image" Target="../media/image10.png"/><Relationship Id="rId10" Type="http://schemas.openxmlformats.org/officeDocument/2006/relationships/tags" Target="../tags/tag142.xml"/><Relationship Id="rId1" Type="http://schemas.openxmlformats.org/officeDocument/2006/relationships/tags" Target="../tags/tag1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/>
        </p:nvSpPr>
        <p:spPr>
          <a:xfrm>
            <a:off x="382905" y="4464050"/>
            <a:ext cx="11248390" cy="715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sz="3400" b="1" kern="0" spc="10" dirty="0">
                <a:solidFill>
                  <a:schemeClr val="bg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xx项目安全生产标准化建设情况汇报</a:t>
            </a:r>
            <a:endParaRPr lang="zh-CN" sz="3400" b="1" kern="0" spc="10" dirty="0">
              <a:solidFill>
                <a:schemeClr val="bg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3400" b="1" kern="0" dirty="0">
              <a:solidFill>
                <a:schemeClr val="bg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3400" b="1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1011461" y="6420321"/>
            <a:ext cx="34563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" name="TextBox 16"/>
          <p:cNvSpPr txBox="1"/>
          <p:nvPr/>
        </p:nvSpPr>
        <p:spPr>
          <a:xfrm>
            <a:off x="1011555" y="5904230"/>
            <a:ext cx="3455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施工单位：</a:t>
            </a:r>
            <a:endParaRPr kumimoji="0" lang="zh-CN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/>
        </p:nvCxnSpPr>
        <p:spPr bwMode="auto">
          <a:xfrm>
            <a:off x="7626256" y="6420321"/>
            <a:ext cx="34563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" name="TextBox 16"/>
          <p:cNvSpPr txBox="1"/>
          <p:nvPr/>
        </p:nvSpPr>
        <p:spPr>
          <a:xfrm>
            <a:off x="7626985" y="5904230"/>
            <a:ext cx="3455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汇报日期：</a:t>
            </a:r>
            <a:endParaRPr kumimoji="0" lang="zh-CN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  <a:p>
            <a:r>
              <a:rPr lang="zh-CN" altLang="en-US">
                <a:solidFill>
                  <a:srgbClr val="040404"/>
                </a:solidFill>
              </a:rPr>
              <a:t>（包括但不限于基坑临边防护、基坑定型化上下通道、外架、安全通道、楼层、楼梯间、电梯井口和预留洞口防护、通道口防护棚、钢筋加工棚等）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187896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6.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安全防护标准化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  <a:p>
            <a:r>
              <a:rPr lang="zh-CN" altLang="en-US">
                <a:solidFill>
                  <a:srgbClr val="040404"/>
                </a:solidFill>
                <a:sym typeface="+mn-ea"/>
              </a:rPr>
              <a:t>（</a:t>
            </a:r>
            <a:r>
              <a:rPr lang="zh-CN" altLang="en-US">
                <a:solidFill>
                  <a:srgbClr val="040404"/>
                </a:solidFill>
              </a:rPr>
              <a:t>施工现场及临时设施的消防安全、消防制度、设施和器材）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187896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7.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消防安全管理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2273300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8.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职业健康安全管理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2273300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9.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安全文化建设及活动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358870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  <a:p>
            <a:r>
              <a:rPr lang="zh-CN" altLang="en-US">
                <a:solidFill>
                  <a:srgbClr val="040404"/>
                </a:solidFill>
              </a:rPr>
              <a:t>（包括但不限于喷淋、施工现场主干路硬化、噪声、粉尘监控与防护、垃圾分类收集与处置、渣土运输采用密闭措施、洗车池及三级沉淀池、厨房油水分离池、厕所化粪池等）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1833880" cy="321310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10.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环境保护管理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11555" y="1583690"/>
            <a:ext cx="5351145" cy="3792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文字描述（宋体、黑色、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18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号字）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（申报项目在安全生产标准化建设方面的突出亮点。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鲜明特色、务实管用、成效显著的亮点做法、创新经验的文字总结。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内容主要包括但不限于防护设施篇、脚手架篇、临电消防篇、设备机具篇、安全管理篇。用文字重点描述该亮点应用的做法介绍、优点作用，并配备现场拍摄的高清图片，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该板块文字描述不少于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80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字。）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例：临边语音提示系统；（临边、洞口需配备）施工升降机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AI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识别乘员人数系统；进入工地人员佩戴安全帽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AI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广播装置。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注：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311848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11.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本工程安全生产管理创新亮点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06260" y="1538605"/>
            <a:ext cx="4800600" cy="4257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作法介绍：</a:t>
            </a:r>
            <a:endParaRPr lang="zh-CN" altLang="en-US">
              <a:solidFill>
                <a:srgbClr val="04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  <a:sym typeface="+mn-ea"/>
            </a:endParaRPr>
          </a:p>
          <a:p>
            <a:r>
              <a:rPr lang="zh-CN" altLang="en-US">
                <a:solidFill>
                  <a:srgbClr val="040404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优点作用：</a:t>
            </a:r>
            <a:endParaRPr lang="zh-CN" altLang="en-US">
              <a:solidFill>
                <a:srgbClr val="04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042221" y="3293701"/>
            <a:ext cx="45370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11555" y="1583690"/>
            <a:ext cx="5351145" cy="3792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文字描述（宋体、黑色、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18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号字）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（申报项目在安全生产标准化建设方面的突出亮点。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鲜明特色、务实管用、成效显著的亮点做法、创新经验的文字总结。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内容主要包括但不限于防护设施篇、脚手架篇、临电消防篇、设备机具篇、安全管理篇。用文字重点描述该亮点应用的做法介绍、优点作用，并配备现场拍摄的高清图片，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该板块文字描述不少于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80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字。）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例：临边语音提示系统；（临边、洞口需配备）施工升降机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AI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识别乘员人数系统；进入工地人员佩戴安全帽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AI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广播装置。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注：</a:t>
            </a:r>
            <a:endParaRPr lang="zh-CN" altLang="en-US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311848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11.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本工程安全生产管理创新亮点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06260" y="1538605"/>
            <a:ext cx="4800600" cy="4257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作法介绍：</a:t>
            </a:r>
            <a:endParaRPr lang="zh-CN" altLang="en-US">
              <a:solidFill>
                <a:srgbClr val="04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  <a:sym typeface="+mn-ea"/>
            </a:endParaRPr>
          </a:p>
          <a:p>
            <a:r>
              <a:rPr lang="zh-CN" altLang="en-US">
                <a:solidFill>
                  <a:srgbClr val="040404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优点作用：</a:t>
            </a:r>
            <a:endParaRPr lang="zh-CN" altLang="en-US">
              <a:solidFill>
                <a:srgbClr val="04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042221" y="3293701"/>
            <a:ext cx="45370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04975" y="1272540"/>
            <a:ext cx="7428865" cy="3919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格式申报材料编制要求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/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1.PPT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目录及内容须依据文件中要求进行编制。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2.PPT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应为图片配文字说明进行展示。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3.PPT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各板块内容不局限于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页，可多进行展示。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4.PPT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排版单页最多展示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张图片，可根据篇幅内容进行调整。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5.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后附示例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张图片排版供各申报单位参考。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6.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本页及示例页成稿应删除。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512515" y="64776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r="6968"/>
          <a:stretch>
            <a:fillRect/>
          </a:stretch>
        </p:blipFill>
        <p:spPr>
          <a:xfrm>
            <a:off x="336550" y="1268730"/>
            <a:ext cx="5775960" cy="4453890"/>
          </a:xfrm>
          <a:prstGeom prst="rect">
            <a:avLst/>
          </a:prstGeom>
        </p:spPr>
      </p:pic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6564630" y="1285875"/>
            <a:ext cx="4331970" cy="466255"/>
            <a:chOff x="982948" y="1461393"/>
            <a:chExt cx="4332122" cy="242138"/>
          </a:xfrm>
        </p:grpSpPr>
        <p:sp>
          <p:nvSpPr>
            <p:cNvPr id="26" name="矩形: 圆顶角 9"/>
            <p:cNvSpPr/>
            <p:nvPr>
              <p:custDataLst>
                <p:tags r:id="rId4"/>
              </p:custDataLst>
            </p:nvPr>
          </p:nvSpPr>
          <p:spPr>
            <a:xfrm rot="16200000" flipV="1">
              <a:off x="3027940" y="-583599"/>
              <a:ext cx="242138" cy="43321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69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5"/>
              </p:custDataLst>
            </p:nvPr>
          </p:nvSpPr>
          <p:spPr>
            <a:xfrm>
              <a:off x="1234782" y="1497725"/>
              <a:ext cx="3829978" cy="17510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564630" y="1808480"/>
            <a:ext cx="5288280" cy="3913505"/>
          </a:xfrm>
          <a:prstGeom prst="rect">
            <a:avLst/>
          </a:prstGeom>
          <a:noFill/>
          <a:ln>
            <a:solidFill>
              <a:srgbClr val="3699CD"/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文字描述，宋体，黑色，</a:t>
            </a: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18</a:t>
            </a: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号</a:t>
            </a:r>
            <a:endParaRPr lang="zh-CN" altLang="en-US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OPPOSans B" panose="00020600040101010101" pitchFamily="18" charset="-122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一、</a:t>
            </a:r>
            <a:r>
              <a:rPr lang="zh-CN" sz="2400" dirty="0">
                <a:solidFill>
                  <a:schemeClr val="tx1"/>
                </a:solidFill>
              </a:rPr>
              <a:t>项目介绍</a:t>
            </a:r>
            <a:endParaRPr lang="zh-CN" sz="2400" dirty="0">
              <a:solidFill>
                <a:schemeClr val="tx1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819150"/>
            <a:ext cx="1437640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7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项目概况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9"/>
    </p:custDataLst>
  </p:cSld>
  <p:clrMapOvr>
    <a:masterClrMapping/>
  </p:clrMapOvr>
  <p:transition spd="slow" advClick="0" advTm="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512515" y="64776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058974" y="774166"/>
            <a:ext cx="1780933" cy="1153682"/>
            <a:chOff x="3741349" y="321411"/>
            <a:chExt cx="1780933" cy="1153682"/>
          </a:xfrm>
          <a:solidFill>
            <a:srgbClr val="3699CD"/>
          </a:solidFill>
        </p:grpSpPr>
        <p:sp>
          <p:nvSpPr>
            <p:cNvPr id="15" name="矩形 14"/>
            <p:cNvSpPr/>
            <p:nvPr/>
          </p:nvSpPr>
          <p:spPr>
            <a:xfrm flipV="1">
              <a:off x="3741349" y="639729"/>
              <a:ext cx="1780933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779321" y="321411"/>
              <a:ext cx="68366" cy="11536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B" panose="00020600040101010101" pitchFamily="18" charset="-122"/>
              </a:endParaRPr>
            </a:p>
          </p:txBody>
        </p:sp>
      </p:grpSp>
      <p:pic>
        <p:nvPicPr>
          <p:cNvPr id="3" name="图片 2" descr="C:/Users/86187/Desktop/图片3.png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64" r="1164"/>
          <a:stretch>
            <a:fillRect/>
          </a:stretch>
        </p:blipFill>
        <p:spPr>
          <a:xfrm>
            <a:off x="2226310" y="1358900"/>
            <a:ext cx="3387090" cy="2258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 descr="C:/Users/86187/Desktop/图片4.png图片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413" b="2413"/>
          <a:stretch>
            <a:fillRect/>
          </a:stretch>
        </p:blipFill>
        <p:spPr>
          <a:xfrm>
            <a:off x="6411157" y="3564255"/>
            <a:ext cx="3868387" cy="257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3      (向天歌演示原创作品：www.TopPPT.cn)"/>
          <p:cNvSpPr/>
          <p:nvPr/>
        </p:nvSpPr>
        <p:spPr bwMode="auto">
          <a:xfrm>
            <a:off x="334645" y="1367790"/>
            <a:ext cx="1447165" cy="2249805"/>
          </a:xfrm>
          <a:custGeom>
            <a:avLst/>
            <a:gdLst/>
            <a:ahLst/>
            <a:cxnLst/>
            <a:rect l="l" t="t" r="r" b="b"/>
            <a:pathLst>
              <a:path w="1915864" h="2828404">
                <a:moveTo>
                  <a:pt x="0" y="0"/>
                </a:moveTo>
                <a:lnTo>
                  <a:pt x="1915864" y="0"/>
                </a:lnTo>
                <a:lnTo>
                  <a:pt x="1915864" y="902778"/>
                </a:lnTo>
                <a:cubicBezTo>
                  <a:pt x="1659716" y="931760"/>
                  <a:pt x="1461628" y="1149848"/>
                  <a:pt x="1461628" y="1414202"/>
                </a:cubicBezTo>
                <a:cubicBezTo>
                  <a:pt x="1461628" y="1678556"/>
                  <a:pt x="1659716" y="1896645"/>
                  <a:pt x="1915864" y="1925626"/>
                </a:cubicBezTo>
                <a:lnTo>
                  <a:pt x="1915864" y="2828404"/>
                </a:lnTo>
                <a:lnTo>
                  <a:pt x="0" y="2828404"/>
                </a:lnTo>
                <a:close/>
              </a:path>
            </a:pathLst>
          </a:custGeom>
          <a:solidFill>
            <a:srgbClr val="3699CD"/>
          </a:solidFill>
          <a:ln w="3175" cap="flat" cmpd="sng" algn="ctr">
            <a:noFill/>
            <a:prstDash val="solid"/>
          </a:ln>
          <a:effectLst/>
        </p:spPr>
        <p:txBody>
          <a:bodyPr lIns="180000" rIns="450000" anchor="ctr"/>
          <a:p>
            <a:pPr>
              <a:lnSpc>
                <a:spcPct val="150000"/>
              </a:lnSpc>
              <a:defRPr/>
            </a:pPr>
            <a:endParaRPr lang="zh-CN" altLang="en-US" sz="12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val 7      (向天歌演示原创作品：www.TopPPT.cn)"/>
          <p:cNvSpPr/>
          <p:nvPr/>
        </p:nvSpPr>
        <p:spPr bwMode="auto">
          <a:xfrm>
            <a:off x="1557655" y="2214245"/>
            <a:ext cx="607060" cy="567690"/>
          </a:xfrm>
          <a:prstGeom prst="ellipse">
            <a:avLst/>
          </a:prstGeom>
          <a:solidFill>
            <a:srgbClr val="3699CD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p>
            <a:pPr algn="ctr">
              <a:lnSpc>
                <a:spcPct val="120000"/>
              </a:lnSpc>
              <a:defRPr/>
            </a:pPr>
            <a:endParaRPr lang="zh-CN" altLang="en-US" b="1" kern="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6      (向天歌演示原创作品：www.TopPPT.cn)"/>
          <p:cNvSpPr/>
          <p:nvPr/>
        </p:nvSpPr>
        <p:spPr bwMode="auto">
          <a:xfrm>
            <a:off x="10370820" y="3699510"/>
            <a:ext cx="1353185" cy="2157095"/>
          </a:xfrm>
          <a:custGeom>
            <a:avLst/>
            <a:gdLst/>
            <a:ahLst/>
            <a:cxnLst/>
            <a:rect l="l" t="t" r="r" b="b"/>
            <a:pathLst>
              <a:path w="1963712" h="2828404">
                <a:moveTo>
                  <a:pt x="0" y="0"/>
                </a:moveTo>
                <a:lnTo>
                  <a:pt x="1963712" y="0"/>
                </a:lnTo>
                <a:lnTo>
                  <a:pt x="1963712" y="2828404"/>
                </a:lnTo>
                <a:lnTo>
                  <a:pt x="0" y="2828404"/>
                </a:lnTo>
                <a:lnTo>
                  <a:pt x="0" y="1925626"/>
                </a:lnTo>
                <a:cubicBezTo>
                  <a:pt x="256149" y="1896645"/>
                  <a:pt x="454236" y="1678556"/>
                  <a:pt x="454236" y="1414202"/>
                </a:cubicBezTo>
                <a:cubicBezTo>
                  <a:pt x="454236" y="1149848"/>
                  <a:pt x="256149" y="931760"/>
                  <a:pt x="0" y="902778"/>
                </a:cubicBezTo>
                <a:close/>
              </a:path>
            </a:pathLst>
          </a:custGeom>
          <a:solidFill>
            <a:srgbClr val="21A3D0"/>
          </a:solidFill>
          <a:ln w="3175" cap="flat" cmpd="sng" algn="ctr">
            <a:solidFill>
              <a:srgbClr val="EAEAEA"/>
            </a:solidFill>
            <a:prstDash val="solid"/>
          </a:ln>
          <a:effectLst/>
        </p:spPr>
        <p:txBody>
          <a:bodyPr lIns="540000" rIns="180000" anchor="ctr"/>
          <a:p>
            <a:pPr algn="l" defTabSz="914400" rtl="0" fontAlgn="auto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安全教育反省屋</a:t>
            </a:r>
            <a:endParaRPr lang="zh-CN" altLang="en-US" sz="1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4645" y="3886200"/>
            <a:ext cx="5322570" cy="1896110"/>
          </a:xfrm>
          <a:prstGeom prst="rect">
            <a:avLst/>
          </a:prstGeom>
          <a:noFill/>
          <a:ln>
            <a:solidFill>
              <a:srgbClr val="3699CD"/>
            </a:solidFill>
          </a:ln>
        </p:spPr>
        <p:txBody>
          <a:bodyPr wrap="square" rtlCol="0">
            <a:noAutofit/>
          </a:bodyPr>
          <a:p>
            <a:pPr algn="l"/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文字描述，宋体，黑色，</a:t>
            </a:r>
            <a:r>
              <a:rPr lang="en-US" altLang="zh-CN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14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号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91300" y="1449070"/>
            <a:ext cx="5231130" cy="2058670"/>
          </a:xfrm>
          <a:prstGeom prst="rect">
            <a:avLst/>
          </a:prstGeom>
          <a:noFill/>
          <a:ln>
            <a:solidFill>
              <a:srgbClr val="3699CD"/>
            </a:solidFill>
          </a:ln>
        </p:spPr>
        <p:txBody>
          <a:bodyPr wrap="square" rtlCol="0">
            <a:noAutofit/>
          </a:bodyPr>
          <a:p>
            <a:pPr algn="l"/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文字描述，宋体，黑色，</a:t>
            </a:r>
            <a:r>
              <a:rPr lang="en-US" altLang="zh-CN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14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号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OPPOSans B" panose="00020600040101010101" pitchFamily="18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一、</a:t>
            </a:r>
            <a:r>
              <a:rPr lang="zh-CN" sz="2400" dirty="0">
                <a:solidFill>
                  <a:schemeClr val="tx1"/>
                </a:solidFill>
              </a:rPr>
              <a:t>项目介绍</a:t>
            </a:r>
            <a:endParaRPr lang="zh-CN" sz="2400" dirty="0">
              <a:solidFill>
                <a:schemeClr val="tx1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819150"/>
            <a:ext cx="2909570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施工现场全景图片及形象进度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7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5" name="Oval 7      (向天歌演示原创作品：www.TopPPT.cn)"/>
          <p:cNvSpPr/>
          <p:nvPr/>
        </p:nvSpPr>
        <p:spPr bwMode="auto">
          <a:xfrm>
            <a:off x="9966325" y="4493895"/>
            <a:ext cx="607060" cy="567690"/>
          </a:xfrm>
          <a:prstGeom prst="ellipse">
            <a:avLst/>
          </a:prstGeom>
          <a:solidFill>
            <a:srgbClr val="3699CD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p>
            <a:pPr algn="ctr">
              <a:lnSpc>
                <a:spcPct val="120000"/>
              </a:lnSpc>
              <a:defRPr/>
            </a:pPr>
            <a:endParaRPr lang="zh-CN" altLang="en-US" b="1" kern="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" name="textbox 78"/>
          <p:cNvSpPr/>
          <p:nvPr/>
        </p:nvSpPr>
        <p:spPr>
          <a:xfrm>
            <a:off x="707390" y="2760980"/>
            <a:ext cx="1332230" cy="8750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2000"/>
              </a:lnSpc>
            </a:pPr>
            <a:r>
              <a:rPr sz="3700" b="1" kern="0" spc="-5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3700" kern="0" spc="169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3700" b="1" kern="0" spc="-1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录</a:t>
            </a:r>
            <a:endParaRPr sz="3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415" algn="l" rtl="0" eaLnBrk="0">
              <a:lnSpc>
                <a:spcPct val="83000"/>
              </a:lnSpc>
              <a:spcBef>
                <a:spcPts val="195"/>
              </a:spcBef>
            </a:pPr>
            <a:r>
              <a:rPr sz="2400" b="1" kern="0" spc="-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Contents</a:t>
            </a:r>
            <a:endParaRPr sz="2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8" name="图片 7" descr="D:\稻壳\稻壳\企业介绍画册\2企业宣传册完整版（6页）.jpg2企业宣传册完整版（6页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55041"/>
          <a:stretch>
            <a:fillRect/>
          </a:stretch>
        </p:blipFill>
        <p:spPr>
          <a:xfrm>
            <a:off x="0" y="0"/>
            <a:ext cx="3143250" cy="6972300"/>
          </a:xfrm>
          <a:prstGeom prst="rect">
            <a:avLst/>
          </a:prstGeom>
          <a:solidFill>
            <a:srgbClr val="3494C7"/>
          </a:solidFill>
          <a:ln>
            <a:solidFill>
              <a:schemeClr val="accent1"/>
            </a:solidFill>
          </a:ln>
        </p:spPr>
      </p:pic>
      <p:grpSp>
        <p:nvGrpSpPr>
          <p:cNvPr id="79" name="图形 3"/>
          <p:cNvGrpSpPr/>
          <p:nvPr/>
        </p:nvGrpSpPr>
        <p:grpSpPr>
          <a:xfrm>
            <a:off x="168830" y="295081"/>
            <a:ext cx="766636" cy="186105"/>
            <a:chOff x="5323522" y="2916840"/>
            <a:chExt cx="190690" cy="46292"/>
          </a:xfrm>
          <a:solidFill>
            <a:srgbClr val="FFFFFF"/>
          </a:solidFill>
        </p:grpSpPr>
        <p:grpSp>
          <p:nvGrpSpPr>
            <p:cNvPr id="80" name="图形 3"/>
            <p:cNvGrpSpPr/>
            <p:nvPr/>
          </p:nvGrpSpPr>
          <p:grpSpPr>
            <a:xfrm>
              <a:off x="5323522" y="2916840"/>
              <a:ext cx="132302" cy="16764"/>
              <a:chOff x="5323522" y="2916840"/>
              <a:chExt cx="132302" cy="16764"/>
            </a:xfrm>
            <a:solidFill>
              <a:srgbClr val="FFFFFF"/>
            </a:solidFill>
          </p:grpSpPr>
          <p:sp>
            <p:nvSpPr>
              <p:cNvPr id="81" name="任意多边形: 形状 80"/>
              <p:cNvSpPr/>
              <p:nvPr>
                <p:custDataLst>
                  <p:tags r:id="rId3"/>
                </p:custDataLst>
              </p:nvPr>
            </p:nvSpPr>
            <p:spPr>
              <a:xfrm>
                <a:off x="5323522" y="2916840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4"/>
                </p:custDataLst>
              </p:nvPr>
            </p:nvSpPr>
            <p:spPr>
              <a:xfrm>
                <a:off x="5352478" y="2916840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>
                <p:custDataLst>
                  <p:tags r:id="rId5"/>
                </p:custDataLst>
              </p:nvPr>
            </p:nvSpPr>
            <p:spPr>
              <a:xfrm>
                <a:off x="5381338" y="2916840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49"/>
                      <a:pt x="13049" y="16764"/>
                      <a:pt x="8382" y="16764"/>
                    </a:cubicBezTo>
                    <a:cubicBezTo>
                      <a:pt x="3715" y="16764"/>
                      <a:pt x="0" y="13049"/>
                      <a:pt x="0" y="8382"/>
                    </a:cubicBezTo>
                    <a:cubicBezTo>
                      <a:pt x="0" y="3715"/>
                      <a:pt x="3715" y="0"/>
                      <a:pt x="8382" y="0"/>
                    </a:cubicBezTo>
                    <a:cubicBezTo>
                      <a:pt x="13049" y="0"/>
                      <a:pt x="16764" y="3715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>
                <p:custDataLst>
                  <p:tags r:id="rId6"/>
                </p:custDataLst>
              </p:nvPr>
            </p:nvSpPr>
            <p:spPr>
              <a:xfrm>
                <a:off x="5410199" y="2916840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>
                <p:custDataLst>
                  <p:tags r:id="rId7"/>
                </p:custDataLst>
              </p:nvPr>
            </p:nvSpPr>
            <p:spPr>
              <a:xfrm>
                <a:off x="5439060" y="2916840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49"/>
                      <a:pt x="13049" y="16764"/>
                      <a:pt x="8382" y="16764"/>
                    </a:cubicBezTo>
                    <a:cubicBezTo>
                      <a:pt x="3715" y="16764"/>
                      <a:pt x="0" y="13049"/>
                      <a:pt x="0" y="8382"/>
                    </a:cubicBezTo>
                    <a:cubicBezTo>
                      <a:pt x="0" y="3715"/>
                      <a:pt x="3715" y="0"/>
                      <a:pt x="8382" y="0"/>
                    </a:cubicBezTo>
                    <a:cubicBezTo>
                      <a:pt x="13049" y="0"/>
                      <a:pt x="16764" y="3715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86" name="图形 3"/>
            <p:cNvGrpSpPr/>
            <p:nvPr/>
          </p:nvGrpSpPr>
          <p:grpSpPr>
            <a:xfrm>
              <a:off x="5353049" y="2946368"/>
              <a:ext cx="161163" cy="16764"/>
              <a:chOff x="5353049" y="2946368"/>
              <a:chExt cx="161163" cy="16764"/>
            </a:xfrm>
            <a:solidFill>
              <a:srgbClr val="FFFFFF"/>
            </a:solidFill>
          </p:grpSpPr>
          <p:sp>
            <p:nvSpPr>
              <p:cNvPr id="87" name="任意多边形: 形状 86"/>
              <p:cNvSpPr/>
              <p:nvPr>
                <p:custDataLst>
                  <p:tags r:id="rId8"/>
                </p:custDataLst>
              </p:nvPr>
            </p:nvSpPr>
            <p:spPr>
              <a:xfrm>
                <a:off x="5353049" y="2946368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>
                <p:custDataLst>
                  <p:tags r:id="rId9"/>
                </p:custDataLst>
              </p:nvPr>
            </p:nvSpPr>
            <p:spPr>
              <a:xfrm>
                <a:off x="5382005" y="2946368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>
                <p:custDataLst>
                  <p:tags r:id="rId10"/>
                </p:custDataLst>
              </p:nvPr>
            </p:nvSpPr>
            <p:spPr>
              <a:xfrm>
                <a:off x="5410866" y="2946368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>
                <p:custDataLst>
                  <p:tags r:id="rId11"/>
                </p:custDataLst>
              </p:nvPr>
            </p:nvSpPr>
            <p:spPr>
              <a:xfrm>
                <a:off x="5439727" y="2946368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>
                <p:custDataLst>
                  <p:tags r:id="rId12"/>
                </p:custDataLst>
              </p:nvPr>
            </p:nvSpPr>
            <p:spPr>
              <a:xfrm>
                <a:off x="5468587" y="2946368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>
                <p:custDataLst>
                  <p:tags r:id="rId13"/>
                </p:custDataLst>
              </p:nvPr>
            </p:nvSpPr>
            <p:spPr>
              <a:xfrm>
                <a:off x="5497448" y="2946368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19" name="图形 3"/>
          <p:cNvGrpSpPr/>
          <p:nvPr/>
        </p:nvGrpSpPr>
        <p:grpSpPr>
          <a:xfrm>
            <a:off x="50454" y="3518323"/>
            <a:ext cx="1231522" cy="74670"/>
            <a:chOff x="5398007" y="3290697"/>
            <a:chExt cx="306324" cy="28098"/>
          </a:xfrm>
        </p:grpSpPr>
        <p:sp>
          <p:nvSpPr>
            <p:cNvPr id="20" name="任意多边形: 形状 19"/>
            <p:cNvSpPr/>
            <p:nvPr>
              <p:custDataLst>
                <p:tags r:id="rId14"/>
              </p:custDataLst>
            </p:nvPr>
          </p:nvSpPr>
          <p:spPr>
            <a:xfrm>
              <a:off x="5398007" y="3290697"/>
              <a:ext cx="189547" cy="9525"/>
            </a:xfrm>
            <a:custGeom>
              <a:avLst/>
              <a:gdLst>
                <a:gd name="connsiteX0" fmla="*/ 0 w 189547"/>
                <a:gd name="connsiteY0" fmla="*/ 0 h 9525"/>
                <a:gd name="connsiteX1" fmla="*/ 189547 w 18954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547" h="9525">
                  <a:moveTo>
                    <a:pt x="0" y="0"/>
                  </a:moveTo>
                  <a:lnTo>
                    <a:pt x="189547" y="0"/>
                  </a:lnTo>
                </a:path>
              </a:pathLst>
            </a:custGeom>
            <a:ln w="4763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1" name="任意多边形: 形状 20"/>
            <p:cNvSpPr/>
            <p:nvPr>
              <p:custDataLst>
                <p:tags r:id="rId15"/>
              </p:custDataLst>
            </p:nvPr>
          </p:nvSpPr>
          <p:spPr>
            <a:xfrm>
              <a:off x="5514784" y="3309270"/>
              <a:ext cx="189547" cy="9525"/>
            </a:xfrm>
            <a:custGeom>
              <a:avLst/>
              <a:gdLst>
                <a:gd name="connsiteX0" fmla="*/ 0 w 189547"/>
                <a:gd name="connsiteY0" fmla="*/ 0 h 9525"/>
                <a:gd name="connsiteX1" fmla="*/ 189548 w 18954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547" h="9525">
                  <a:moveTo>
                    <a:pt x="0" y="0"/>
                  </a:moveTo>
                  <a:lnTo>
                    <a:pt x="189548" y="0"/>
                  </a:lnTo>
                </a:path>
              </a:pathLst>
            </a:custGeom>
            <a:ln w="4763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69" name="图形 3"/>
          <p:cNvGrpSpPr/>
          <p:nvPr/>
        </p:nvGrpSpPr>
        <p:grpSpPr>
          <a:xfrm>
            <a:off x="1814750" y="6325041"/>
            <a:ext cx="766636" cy="186105"/>
            <a:chOff x="5323522" y="2916840"/>
            <a:chExt cx="190690" cy="46292"/>
          </a:xfrm>
          <a:solidFill>
            <a:srgbClr val="FFFFFF"/>
          </a:solidFill>
        </p:grpSpPr>
        <p:grpSp>
          <p:nvGrpSpPr>
            <p:cNvPr id="70" name="图形 3"/>
            <p:cNvGrpSpPr/>
            <p:nvPr/>
          </p:nvGrpSpPr>
          <p:grpSpPr>
            <a:xfrm>
              <a:off x="5323522" y="2916840"/>
              <a:ext cx="132302" cy="16764"/>
              <a:chOff x="5323522" y="2916840"/>
              <a:chExt cx="132302" cy="16764"/>
            </a:xfrm>
            <a:solidFill>
              <a:srgbClr val="FFFFFF"/>
            </a:solidFill>
          </p:grpSpPr>
          <p:sp>
            <p:nvSpPr>
              <p:cNvPr id="71" name="任意多边形: 形状 80"/>
              <p:cNvSpPr/>
              <p:nvPr>
                <p:custDataLst>
                  <p:tags r:id="rId16"/>
                </p:custDataLst>
              </p:nvPr>
            </p:nvSpPr>
            <p:spPr>
              <a:xfrm>
                <a:off x="5323522" y="2916840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2" name="任意多边形: 形状 81"/>
              <p:cNvSpPr/>
              <p:nvPr>
                <p:custDataLst>
                  <p:tags r:id="rId17"/>
                </p:custDataLst>
              </p:nvPr>
            </p:nvSpPr>
            <p:spPr>
              <a:xfrm>
                <a:off x="5352478" y="2916840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3" name="任意多边形: 形状 82"/>
              <p:cNvSpPr/>
              <p:nvPr>
                <p:custDataLst>
                  <p:tags r:id="rId18"/>
                </p:custDataLst>
              </p:nvPr>
            </p:nvSpPr>
            <p:spPr>
              <a:xfrm>
                <a:off x="5381338" y="2916840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49"/>
                      <a:pt x="13049" y="16764"/>
                      <a:pt x="8382" y="16764"/>
                    </a:cubicBezTo>
                    <a:cubicBezTo>
                      <a:pt x="3715" y="16764"/>
                      <a:pt x="0" y="13049"/>
                      <a:pt x="0" y="8382"/>
                    </a:cubicBezTo>
                    <a:cubicBezTo>
                      <a:pt x="0" y="3715"/>
                      <a:pt x="3715" y="0"/>
                      <a:pt x="8382" y="0"/>
                    </a:cubicBezTo>
                    <a:cubicBezTo>
                      <a:pt x="13049" y="0"/>
                      <a:pt x="16764" y="3715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5" name="任意多边形: 形状 83"/>
              <p:cNvSpPr/>
              <p:nvPr>
                <p:custDataLst>
                  <p:tags r:id="rId19"/>
                </p:custDataLst>
              </p:nvPr>
            </p:nvSpPr>
            <p:spPr>
              <a:xfrm>
                <a:off x="5410199" y="2916840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7" name="任意多边形: 形状 84"/>
              <p:cNvSpPr/>
              <p:nvPr>
                <p:custDataLst>
                  <p:tags r:id="rId20"/>
                </p:custDataLst>
              </p:nvPr>
            </p:nvSpPr>
            <p:spPr>
              <a:xfrm>
                <a:off x="5439060" y="2916840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49"/>
                      <a:pt x="13049" y="16764"/>
                      <a:pt x="8382" y="16764"/>
                    </a:cubicBezTo>
                    <a:cubicBezTo>
                      <a:pt x="3715" y="16764"/>
                      <a:pt x="0" y="13049"/>
                      <a:pt x="0" y="8382"/>
                    </a:cubicBezTo>
                    <a:cubicBezTo>
                      <a:pt x="0" y="3715"/>
                      <a:pt x="3715" y="0"/>
                      <a:pt x="8382" y="0"/>
                    </a:cubicBezTo>
                    <a:cubicBezTo>
                      <a:pt x="13049" y="0"/>
                      <a:pt x="16764" y="3715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93" name="图形 3"/>
            <p:cNvGrpSpPr/>
            <p:nvPr/>
          </p:nvGrpSpPr>
          <p:grpSpPr>
            <a:xfrm>
              <a:off x="5353049" y="2946368"/>
              <a:ext cx="161163" cy="16764"/>
              <a:chOff x="5353049" y="2946368"/>
              <a:chExt cx="161163" cy="16764"/>
            </a:xfrm>
            <a:solidFill>
              <a:srgbClr val="FFFFFF"/>
            </a:solidFill>
          </p:grpSpPr>
          <p:sp>
            <p:nvSpPr>
              <p:cNvPr id="94" name="任意多边形: 形状 86"/>
              <p:cNvSpPr/>
              <p:nvPr>
                <p:custDataLst>
                  <p:tags r:id="rId21"/>
                </p:custDataLst>
              </p:nvPr>
            </p:nvSpPr>
            <p:spPr>
              <a:xfrm>
                <a:off x="5353049" y="2946368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5" name="任意多边形: 形状 87"/>
              <p:cNvSpPr/>
              <p:nvPr>
                <p:custDataLst>
                  <p:tags r:id="rId22"/>
                </p:custDataLst>
              </p:nvPr>
            </p:nvSpPr>
            <p:spPr>
              <a:xfrm>
                <a:off x="5382005" y="2946368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6" name="任意多边形: 形状 88"/>
              <p:cNvSpPr/>
              <p:nvPr>
                <p:custDataLst>
                  <p:tags r:id="rId23"/>
                </p:custDataLst>
              </p:nvPr>
            </p:nvSpPr>
            <p:spPr>
              <a:xfrm>
                <a:off x="5410866" y="2946368"/>
                <a:ext cx="16763" cy="16764"/>
              </a:xfrm>
              <a:custGeom>
                <a:avLst/>
                <a:gdLst>
                  <a:gd name="connsiteX0" fmla="*/ 16764 w 16763"/>
                  <a:gd name="connsiteY0" fmla="*/ 8382 h 16764"/>
                  <a:gd name="connsiteX1" fmla="*/ 8382 w 16763"/>
                  <a:gd name="connsiteY1" fmla="*/ 16764 h 16764"/>
                  <a:gd name="connsiteX2" fmla="*/ 0 w 16763"/>
                  <a:gd name="connsiteY2" fmla="*/ 8382 h 16764"/>
                  <a:gd name="connsiteX3" fmla="*/ 8382 w 16763"/>
                  <a:gd name="connsiteY3" fmla="*/ 0 h 16764"/>
                  <a:gd name="connsiteX4" fmla="*/ 16764 w 16763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3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7" name="任意多边形: 形状 89"/>
              <p:cNvSpPr/>
              <p:nvPr>
                <p:custDataLst>
                  <p:tags r:id="rId24"/>
                </p:custDataLst>
              </p:nvPr>
            </p:nvSpPr>
            <p:spPr>
              <a:xfrm>
                <a:off x="5439727" y="2946368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8" name="任意多边形: 形状 90"/>
              <p:cNvSpPr/>
              <p:nvPr>
                <p:custDataLst>
                  <p:tags r:id="rId25"/>
                </p:custDataLst>
              </p:nvPr>
            </p:nvSpPr>
            <p:spPr>
              <a:xfrm>
                <a:off x="5468587" y="2946368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9" name="任意多边形: 形状 91"/>
              <p:cNvSpPr/>
              <p:nvPr>
                <p:custDataLst>
                  <p:tags r:id="rId26"/>
                </p:custDataLst>
              </p:nvPr>
            </p:nvSpPr>
            <p:spPr>
              <a:xfrm>
                <a:off x="5497448" y="2946368"/>
                <a:ext cx="16764" cy="16764"/>
              </a:xfrm>
              <a:custGeom>
                <a:avLst/>
                <a:gdLst>
                  <a:gd name="connsiteX0" fmla="*/ 16764 w 16764"/>
                  <a:gd name="connsiteY0" fmla="*/ 8382 h 16764"/>
                  <a:gd name="connsiteX1" fmla="*/ 8382 w 16764"/>
                  <a:gd name="connsiteY1" fmla="*/ 16764 h 16764"/>
                  <a:gd name="connsiteX2" fmla="*/ 0 w 16764"/>
                  <a:gd name="connsiteY2" fmla="*/ 8382 h 16764"/>
                  <a:gd name="connsiteX3" fmla="*/ 8382 w 16764"/>
                  <a:gd name="connsiteY3" fmla="*/ 0 h 16764"/>
                  <a:gd name="connsiteX4" fmla="*/ 16764 w 16764"/>
                  <a:gd name="connsiteY4" fmla="*/ 8382 h 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" h="16764">
                    <a:moveTo>
                      <a:pt x="16764" y="8382"/>
                    </a:moveTo>
                    <a:cubicBezTo>
                      <a:pt x="16764" y="13011"/>
                      <a:pt x="13011" y="16764"/>
                      <a:pt x="8382" y="16764"/>
                    </a:cubicBezTo>
                    <a:cubicBezTo>
                      <a:pt x="3753" y="16764"/>
                      <a:pt x="0" y="13011"/>
                      <a:pt x="0" y="8382"/>
                    </a:cubicBezTo>
                    <a:cubicBezTo>
                      <a:pt x="0" y="3753"/>
                      <a:pt x="3753" y="0"/>
                      <a:pt x="8382" y="0"/>
                    </a:cubicBezTo>
                    <a:cubicBezTo>
                      <a:pt x="13011" y="0"/>
                      <a:pt x="16764" y="3753"/>
                      <a:pt x="16764" y="8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741680" y="2484120"/>
            <a:ext cx="799465" cy="222123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4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目</a:t>
            </a:r>
            <a:r>
              <a:rPr lang="en-US" altLang="zh-CN" sz="4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4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录</a:t>
            </a:r>
            <a:endParaRPr lang="zh-CN" altLang="en-US" sz="40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3531235" y="593725"/>
            <a:ext cx="8206105" cy="5105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defTabSz="720090" fontAlgn="auto">
              <a:lnSpc>
                <a:spcPct val="120000"/>
              </a:lnSpc>
              <a:tabLst>
                <a:tab pos="720090" algn="l"/>
                <a:tab pos="10800080" algn="l"/>
              </a:tab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一、项目介绍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defTabSz="720090" fontAlgn="auto">
              <a:lnSpc>
                <a:spcPct val="120000"/>
              </a:lnSpc>
              <a:tabLst>
                <a:tab pos="720090" algn="l"/>
                <a:tab pos="10800080" algn="l"/>
              </a:tabLst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项目概况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施工现场全景图片及形象进度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二、项目安全生产标准化相关工作落实情况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项目安全管理体系及制度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双重预防机制落实情况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危大工程管理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机械设备和临时用电管理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作业人员行为安全管理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安全防护标准化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消防安全管理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11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职业健康安全管理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安全文化建设及活动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13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just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环境保护管理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15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本工程安全生产管理创新亮点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……………………………………………………………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16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defTabSz="720090" fontAlgn="auto">
              <a:lnSpc>
                <a:spcPct val="120000"/>
              </a:lnSpc>
            </a:pP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760345" y="6155690"/>
            <a:ext cx="9427845" cy="828675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7677394" y="1178560"/>
            <a:ext cx="3383915" cy="2160000"/>
          </a:xfrm>
          <a:prstGeom prst="rect">
            <a:avLst/>
          </a:prstGeom>
          <a:solidFill>
            <a:srgbClr val="08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文字描述，宋体，白色，</a:t>
            </a:r>
            <a:r>
              <a:rPr lang="en-US" altLang="zh-CN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14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号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OPPOSans B" panose="00020600040101010101" pitchFamily="18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301099" y="3338830"/>
            <a:ext cx="3383915" cy="2160000"/>
          </a:xfrm>
          <a:prstGeom prst="rect">
            <a:avLst/>
          </a:prstGeom>
          <a:solidFill>
            <a:srgbClr val="08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文字描述，宋体，白色，</a:t>
            </a:r>
            <a:r>
              <a:rPr lang="en-US" altLang="zh-CN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14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号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OPPOSans B" panose="00020600040101010101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17184" y="1178560"/>
            <a:ext cx="3383915" cy="2160000"/>
          </a:xfrm>
          <a:prstGeom prst="rect">
            <a:avLst/>
          </a:prstGeom>
          <a:solidFill>
            <a:srgbClr val="08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文字描述，宋体，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白色，</a:t>
            </a:r>
            <a:r>
              <a:rPr lang="en-US" altLang="zh-CN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14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OPPOSans B" panose="00020600040101010101" pitchFamily="18" charset="-122"/>
              </a:rPr>
              <a:t>号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OPPOSans B" panose="00020600040101010101" pitchFamily="18" charset="-122"/>
            </a:endParaRPr>
          </a:p>
        </p:txBody>
      </p:sp>
      <p:pic>
        <p:nvPicPr>
          <p:cNvPr id="12" name="图片 11" descr="C:/Users/lenovo/Desktop/图片1.png图片1"/>
          <p:cNvPicPr/>
          <p:nvPr>
            <p:custDataLst>
              <p:tags r:id="rId4"/>
            </p:custDataLst>
          </p:nvPr>
        </p:nvPicPr>
        <p:blipFill rotWithShape="1">
          <a:blip r:embed="rId5"/>
          <a:srcRect l="6751" r="6751"/>
          <a:stretch>
            <a:fillRect/>
          </a:stretch>
        </p:blipFill>
        <p:spPr>
          <a:xfrm>
            <a:off x="4300855" y="1178560"/>
            <a:ext cx="3373120" cy="2159635"/>
          </a:xfrm>
          <a:prstGeom prst="rect">
            <a:avLst/>
          </a:prstGeom>
        </p:spPr>
      </p:pic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1385" y="3338830"/>
            <a:ext cx="3379470" cy="215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图片 103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84770" y="3338830"/>
            <a:ext cx="3372485" cy="215328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819150"/>
            <a:ext cx="158813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11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3.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危大工程管理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2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</p:spTree>
    <p:custDataLst>
      <p:tags r:id="rId13"/>
    </p:custDataLst>
  </p:cSld>
  <p:clrMapOvr>
    <a:masterClrMapping/>
  </p:clrMapOvr>
  <p:transition spd="slow" advClick="0" advTm="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819150"/>
            <a:ext cx="158813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4.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消防安全管理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" name="图片 7" descr="C:/Users/lenovo/Desktop/图片1.png图片1"/>
          <p:cNvPicPr/>
          <p:nvPr>
            <p:custDataLst>
              <p:tags r:id="rId4"/>
            </p:custDataLst>
          </p:nvPr>
        </p:nvPicPr>
        <p:blipFill rotWithShape="1">
          <a:blip r:embed="rId5"/>
          <a:srcRect l="6751" r="6751"/>
          <a:stretch>
            <a:fillRect/>
          </a:stretch>
        </p:blipFill>
        <p:spPr>
          <a:xfrm>
            <a:off x="416560" y="1383665"/>
            <a:ext cx="2880000" cy="1872000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6560" y="3670935"/>
            <a:ext cx="2880000" cy="1872000"/>
          </a:xfrm>
          <a:prstGeom prst="rect">
            <a:avLst/>
          </a:prstGeom>
        </p:spPr>
      </p:pic>
      <p:pic>
        <p:nvPicPr>
          <p:cNvPr id="103" name="图片 102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22523" y="3653786"/>
            <a:ext cx="2880000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" name="Rectangle 31"/>
          <p:cNvSpPr/>
          <p:nvPr>
            <p:custDataLst>
              <p:tags r:id="rId9"/>
            </p:custDataLst>
          </p:nvPr>
        </p:nvSpPr>
        <p:spPr>
          <a:xfrm>
            <a:off x="6323330" y="1383665"/>
            <a:ext cx="2880000" cy="1872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77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sz="120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3448050" y="1383665"/>
            <a:ext cx="2496820" cy="1871980"/>
          </a:xfrm>
          <a:prstGeom prst="rect">
            <a:avLst/>
          </a:prstGeom>
          <a:noFill/>
          <a:ln w="12700" cmpd="sng">
            <a:solidFill>
              <a:srgbClr val="00A0E9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文字描述（宋体、黑色、</a:t>
            </a:r>
            <a:r>
              <a:rPr lang="en-US" altLang="zh-CN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14</a:t>
            </a: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号字）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3445510" y="3670935"/>
            <a:ext cx="2498725" cy="1871980"/>
          </a:xfrm>
          <a:prstGeom prst="rect">
            <a:avLst/>
          </a:prstGeom>
          <a:noFill/>
          <a:ln w="12700" cmpd="sng">
            <a:solidFill>
              <a:srgbClr val="00A0E9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文字描述（宋体、黑色、14号字）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9281160" y="1383665"/>
            <a:ext cx="2574925" cy="1871980"/>
          </a:xfrm>
          <a:prstGeom prst="rect">
            <a:avLst/>
          </a:prstGeom>
          <a:noFill/>
          <a:ln w="12700" cmpd="sng">
            <a:solidFill>
              <a:srgbClr val="00A0E9"/>
            </a:solidFill>
            <a:prstDash val="solid"/>
          </a:ln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文字描述（宋体、黑色、14号字）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9281160" y="3670935"/>
            <a:ext cx="2574925" cy="1871980"/>
          </a:xfrm>
          <a:prstGeom prst="rect">
            <a:avLst/>
          </a:prstGeom>
          <a:noFill/>
          <a:ln w="12700" cmpd="sng">
            <a:solidFill>
              <a:srgbClr val="00A0E9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文字描述（宋体、黑色、14号字）</a:t>
            </a:r>
            <a:endParaRPr lang="zh-CN" altLang="en-US" sz="1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  <a:p>
            <a:endParaRPr lang="zh-CN" altLang="en-US">
              <a:solidFill>
                <a:srgbClr val="040404"/>
              </a:solidFill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</p:spTree>
    <p:custDataLst>
      <p:tags r:id="rId14"/>
    </p:custDataLst>
  </p:cSld>
  <p:clrMapOvr>
    <a:masterClrMapping/>
  </p:clrMapOvr>
  <p:transition spd="slow" advClick="0" advTm="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819150"/>
            <a:ext cx="184594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5.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安全防护标准化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" name="图片 7" descr="C:/Users/lenovo/Desktop/图片1.png图片1"/>
          <p:cNvPicPr/>
          <p:nvPr>
            <p:custDataLst>
              <p:tags r:id="rId4"/>
            </p:custDataLst>
          </p:nvPr>
        </p:nvPicPr>
        <p:blipFill rotWithShape="1">
          <a:blip r:embed="rId5"/>
          <a:srcRect l="6751" r="6751"/>
          <a:stretch>
            <a:fillRect/>
          </a:stretch>
        </p:blipFill>
        <p:spPr>
          <a:xfrm>
            <a:off x="727710" y="1383665"/>
            <a:ext cx="2880000" cy="1872000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7710" y="3670935"/>
            <a:ext cx="2880000" cy="1872000"/>
          </a:xfrm>
          <a:prstGeom prst="rect">
            <a:avLst/>
          </a:prstGeom>
        </p:spPr>
      </p:pic>
      <p:pic>
        <p:nvPicPr>
          <p:cNvPr id="103" name="图片 102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50593" y="3669026"/>
            <a:ext cx="2880000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图片 103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73820" y="1391285"/>
            <a:ext cx="2880000" cy="1872000"/>
          </a:xfrm>
          <a:prstGeom prst="rect">
            <a:avLst/>
          </a:prstGeom>
        </p:spPr>
      </p:pic>
      <p:pic>
        <p:nvPicPr>
          <p:cNvPr id="105" name="图片 104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73820" y="3670935"/>
            <a:ext cx="2880000" cy="1872000"/>
          </a:xfrm>
          <a:prstGeom prst="rect">
            <a:avLst/>
          </a:prstGeom>
        </p:spPr>
      </p:pic>
      <p:sp>
        <p:nvSpPr>
          <p:cNvPr id="106" name="Rectangle 31"/>
          <p:cNvSpPr/>
          <p:nvPr>
            <p:custDataLst>
              <p:tags r:id="rId13"/>
            </p:custDataLst>
          </p:nvPr>
        </p:nvSpPr>
        <p:spPr>
          <a:xfrm>
            <a:off x="4850765" y="1391285"/>
            <a:ext cx="2880000" cy="1872000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77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sz="1200"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>
            <p:custDataLst>
              <p:tags r:id="rId15"/>
            </p:custDataLst>
          </p:nvPr>
        </p:nvSpPr>
        <p:spPr>
          <a:xfrm>
            <a:off x="367030" y="1383665"/>
            <a:ext cx="367030" cy="1868805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工地大门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2" name="文本框 111"/>
          <p:cNvSpPr txBox="1"/>
          <p:nvPr>
            <p:custDataLst>
              <p:tags r:id="rId16"/>
            </p:custDataLst>
          </p:nvPr>
        </p:nvSpPr>
        <p:spPr>
          <a:xfrm>
            <a:off x="311785" y="332295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4" name="文本框 113"/>
          <p:cNvSpPr txBox="1"/>
          <p:nvPr>
            <p:custDataLst>
              <p:tags r:id="rId17"/>
            </p:custDataLst>
          </p:nvPr>
        </p:nvSpPr>
        <p:spPr>
          <a:xfrm>
            <a:off x="4487545" y="139128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党员活动室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5" name="文本框 114"/>
          <p:cNvSpPr txBox="1"/>
          <p:nvPr>
            <p:custDataLst>
              <p:tags r:id="rId18"/>
            </p:custDataLst>
          </p:nvPr>
        </p:nvSpPr>
        <p:spPr>
          <a:xfrm>
            <a:off x="8608060" y="139001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劳务实名制通道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7" name="文本框 116"/>
          <p:cNvSpPr txBox="1"/>
          <p:nvPr>
            <p:custDataLst>
              <p:tags r:id="rId19"/>
            </p:custDataLst>
          </p:nvPr>
        </p:nvSpPr>
        <p:spPr>
          <a:xfrm>
            <a:off x="360680" y="3669030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劳务实名制通道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8" name="文本框 117"/>
          <p:cNvSpPr txBox="1"/>
          <p:nvPr>
            <p:custDataLst>
              <p:tags r:id="rId20"/>
            </p:custDataLst>
          </p:nvPr>
        </p:nvSpPr>
        <p:spPr>
          <a:xfrm>
            <a:off x="4480560" y="367093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钢筋加工区防护棚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9" name="文本框 118"/>
          <p:cNvSpPr txBox="1"/>
          <p:nvPr>
            <p:custDataLst>
              <p:tags r:id="rId21"/>
            </p:custDataLst>
          </p:nvPr>
        </p:nvSpPr>
        <p:spPr>
          <a:xfrm>
            <a:off x="8613775" y="367093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建筑产业工人培训基地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0" name="文本框 119"/>
          <p:cNvSpPr txBox="1"/>
          <p:nvPr>
            <p:custDataLst>
              <p:tags r:id="rId22"/>
            </p:custDataLst>
          </p:nvPr>
        </p:nvSpPr>
        <p:spPr>
          <a:xfrm>
            <a:off x="4487545" y="330898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1" name="文本框 120"/>
          <p:cNvSpPr txBox="1"/>
          <p:nvPr>
            <p:custDataLst>
              <p:tags r:id="rId23"/>
            </p:custDataLst>
          </p:nvPr>
        </p:nvSpPr>
        <p:spPr>
          <a:xfrm>
            <a:off x="8608060" y="3313430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2" name="文本框 121"/>
          <p:cNvSpPr txBox="1"/>
          <p:nvPr>
            <p:custDataLst>
              <p:tags r:id="rId24"/>
            </p:custDataLst>
          </p:nvPr>
        </p:nvSpPr>
        <p:spPr>
          <a:xfrm>
            <a:off x="336550" y="567880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3" name="文本框 122"/>
          <p:cNvSpPr txBox="1"/>
          <p:nvPr>
            <p:custDataLst>
              <p:tags r:id="rId25"/>
            </p:custDataLst>
          </p:nvPr>
        </p:nvSpPr>
        <p:spPr>
          <a:xfrm>
            <a:off x="4487545" y="567880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4" name="文本框 123"/>
          <p:cNvSpPr txBox="1"/>
          <p:nvPr>
            <p:custDataLst>
              <p:tags r:id="rId26"/>
            </p:custDataLst>
          </p:nvPr>
        </p:nvSpPr>
        <p:spPr>
          <a:xfrm>
            <a:off x="8600440" y="567880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</p:spTree>
    <p:custDataLst>
      <p:tags r:id="rId27"/>
    </p:custDataLst>
  </p:cSld>
  <p:clrMapOvr>
    <a:masterClrMapping/>
  </p:clrMapOvr>
  <p:transition spd="slow" advClick="0" advTm="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819150"/>
            <a:ext cx="2633980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6.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作业人员行为安全管理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/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r="6968"/>
          <a:stretch>
            <a:fillRect/>
          </a:stretch>
        </p:blipFill>
        <p:spPr>
          <a:xfrm>
            <a:off x="727710" y="1383665"/>
            <a:ext cx="2880000" cy="1872000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7710" y="3670935"/>
            <a:ext cx="2880000" cy="1872000"/>
          </a:xfrm>
          <a:prstGeom prst="rect">
            <a:avLst/>
          </a:prstGeom>
        </p:spPr>
      </p:pic>
      <p:pic>
        <p:nvPicPr>
          <p:cNvPr id="103" name="图片 102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50593" y="3669026"/>
            <a:ext cx="2880000" cy="18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图片 103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73820" y="1391285"/>
            <a:ext cx="2880000" cy="1872000"/>
          </a:xfrm>
          <a:prstGeom prst="rect">
            <a:avLst/>
          </a:prstGeom>
        </p:spPr>
      </p:pic>
      <p:pic>
        <p:nvPicPr>
          <p:cNvPr id="105" name="图片 104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973820" y="3670935"/>
            <a:ext cx="2880000" cy="1872000"/>
          </a:xfrm>
          <a:prstGeom prst="rect">
            <a:avLst/>
          </a:prstGeom>
        </p:spPr>
      </p:pic>
      <p:sp>
        <p:nvSpPr>
          <p:cNvPr id="106" name="Rectangle 31"/>
          <p:cNvSpPr/>
          <p:nvPr>
            <p:custDataLst>
              <p:tags r:id="rId14"/>
            </p:custDataLst>
          </p:nvPr>
        </p:nvSpPr>
        <p:spPr>
          <a:xfrm>
            <a:off x="4850765" y="1391285"/>
            <a:ext cx="2880000" cy="1872000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77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sz="1200"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>
            <p:custDataLst>
              <p:tags r:id="rId16"/>
            </p:custDataLst>
          </p:nvPr>
        </p:nvSpPr>
        <p:spPr>
          <a:xfrm>
            <a:off x="367030" y="1383665"/>
            <a:ext cx="367030" cy="1868805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工地大门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2" name="文本框 111"/>
          <p:cNvSpPr txBox="1"/>
          <p:nvPr>
            <p:custDataLst>
              <p:tags r:id="rId17"/>
            </p:custDataLst>
          </p:nvPr>
        </p:nvSpPr>
        <p:spPr>
          <a:xfrm>
            <a:off x="311785" y="332295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4" name="文本框 113"/>
          <p:cNvSpPr txBox="1"/>
          <p:nvPr>
            <p:custDataLst>
              <p:tags r:id="rId18"/>
            </p:custDataLst>
          </p:nvPr>
        </p:nvSpPr>
        <p:spPr>
          <a:xfrm>
            <a:off x="4487545" y="139128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党员活动室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5" name="文本框 114"/>
          <p:cNvSpPr txBox="1"/>
          <p:nvPr>
            <p:custDataLst>
              <p:tags r:id="rId19"/>
            </p:custDataLst>
          </p:nvPr>
        </p:nvSpPr>
        <p:spPr>
          <a:xfrm>
            <a:off x="8608060" y="139001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劳务实名制通道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7" name="文本框 116"/>
          <p:cNvSpPr txBox="1"/>
          <p:nvPr>
            <p:custDataLst>
              <p:tags r:id="rId20"/>
            </p:custDataLst>
          </p:nvPr>
        </p:nvSpPr>
        <p:spPr>
          <a:xfrm>
            <a:off x="360680" y="3669030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劳务实名制通道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8" name="文本框 117"/>
          <p:cNvSpPr txBox="1"/>
          <p:nvPr>
            <p:custDataLst>
              <p:tags r:id="rId21"/>
            </p:custDataLst>
          </p:nvPr>
        </p:nvSpPr>
        <p:spPr>
          <a:xfrm>
            <a:off x="4480560" y="367093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钢筋加工区防护棚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9" name="文本框 118"/>
          <p:cNvSpPr txBox="1"/>
          <p:nvPr>
            <p:custDataLst>
              <p:tags r:id="rId22"/>
            </p:custDataLst>
          </p:nvPr>
        </p:nvSpPr>
        <p:spPr>
          <a:xfrm>
            <a:off x="8613775" y="3670935"/>
            <a:ext cx="367030" cy="1871980"/>
          </a:xfrm>
          <a:prstGeom prst="rect">
            <a:avLst/>
          </a:prstGeom>
          <a:solidFill>
            <a:srgbClr val="3699CD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建筑产业工人培训基地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0" name="文本框 119"/>
          <p:cNvSpPr txBox="1"/>
          <p:nvPr>
            <p:custDataLst>
              <p:tags r:id="rId23"/>
            </p:custDataLst>
          </p:nvPr>
        </p:nvSpPr>
        <p:spPr>
          <a:xfrm>
            <a:off x="4487545" y="330898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1" name="文本框 120"/>
          <p:cNvSpPr txBox="1"/>
          <p:nvPr>
            <p:custDataLst>
              <p:tags r:id="rId24"/>
            </p:custDataLst>
          </p:nvPr>
        </p:nvSpPr>
        <p:spPr>
          <a:xfrm>
            <a:off x="8608060" y="3313430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2" name="文本框 121"/>
          <p:cNvSpPr txBox="1"/>
          <p:nvPr>
            <p:custDataLst>
              <p:tags r:id="rId25"/>
            </p:custDataLst>
          </p:nvPr>
        </p:nvSpPr>
        <p:spPr>
          <a:xfrm>
            <a:off x="336550" y="567880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3" name="文本框 122"/>
          <p:cNvSpPr txBox="1"/>
          <p:nvPr>
            <p:custDataLst>
              <p:tags r:id="rId26"/>
            </p:custDataLst>
          </p:nvPr>
        </p:nvSpPr>
        <p:spPr>
          <a:xfrm>
            <a:off x="4487545" y="567880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4" name="文本框 123"/>
          <p:cNvSpPr txBox="1"/>
          <p:nvPr>
            <p:custDataLst>
              <p:tags r:id="rId27"/>
            </p:custDataLst>
          </p:nvPr>
        </p:nvSpPr>
        <p:spPr>
          <a:xfrm>
            <a:off x="8600440" y="5678805"/>
            <a:ext cx="3232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简单文字描述</a:t>
            </a:r>
            <a:endParaRPr lang="zh-CN" altLang="en-US" sz="1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</p:spTree>
    <p:custDataLst>
      <p:tags r:id="rId28"/>
    </p:custDataLst>
  </p:cSld>
  <p:clrMapOvr>
    <a:masterClrMapping/>
  </p:clrMapOvr>
  <p:transition spd="slow" advClick="0" advTm="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 bwMode="auto">
          <a:xfrm>
            <a:off x="4363369" y="3804131"/>
            <a:ext cx="7827466" cy="128768"/>
          </a:xfrm>
          <a:custGeom>
            <a:avLst/>
            <a:gdLst>
              <a:gd name="T0" fmla="*/ 98 w 10272"/>
              <a:gd name="T1" fmla="*/ 154 h 154"/>
              <a:gd name="T2" fmla="*/ 0 w 10272"/>
              <a:gd name="T3" fmla="*/ 0 h 154"/>
              <a:gd name="T4" fmla="*/ 10272 w 10272"/>
              <a:gd name="T5" fmla="*/ 0 h 154"/>
              <a:gd name="T6" fmla="*/ 10272 w 10272"/>
              <a:gd name="T7" fmla="*/ 154 h 154"/>
              <a:gd name="T8" fmla="*/ 98 w 10272"/>
              <a:gd name="T9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72" h="154">
                <a:moveTo>
                  <a:pt x="98" y="154"/>
                </a:moveTo>
                <a:lnTo>
                  <a:pt x="0" y="0"/>
                </a:lnTo>
                <a:lnTo>
                  <a:pt x="10272" y="0"/>
                </a:lnTo>
                <a:lnTo>
                  <a:pt x="10272" y="154"/>
                </a:lnTo>
                <a:lnTo>
                  <a:pt x="98" y="15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11" tIns="45705" rIns="91411" bIns="45705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Freeform 6"/>
          <p:cNvSpPr/>
          <p:nvPr/>
        </p:nvSpPr>
        <p:spPr bwMode="auto">
          <a:xfrm>
            <a:off x="-1" y="3664807"/>
            <a:ext cx="4361258" cy="268091"/>
          </a:xfrm>
          <a:custGeom>
            <a:avLst/>
            <a:gdLst>
              <a:gd name="T0" fmla="*/ 5515 w 5725"/>
              <a:gd name="T1" fmla="*/ 0 h 322"/>
              <a:gd name="T2" fmla="*/ 5725 w 5725"/>
              <a:gd name="T3" fmla="*/ 322 h 322"/>
              <a:gd name="T4" fmla="*/ 0 w 5725"/>
              <a:gd name="T5" fmla="*/ 322 h 322"/>
              <a:gd name="T6" fmla="*/ 0 w 5725"/>
              <a:gd name="T7" fmla="*/ 0 h 322"/>
              <a:gd name="T8" fmla="*/ 5515 w 5725"/>
              <a:gd name="T9" fmla="*/ 0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25" h="322">
                <a:moveTo>
                  <a:pt x="5515" y="0"/>
                </a:moveTo>
                <a:lnTo>
                  <a:pt x="5725" y="322"/>
                </a:lnTo>
                <a:lnTo>
                  <a:pt x="0" y="322"/>
                </a:lnTo>
                <a:lnTo>
                  <a:pt x="0" y="0"/>
                </a:lnTo>
                <a:lnTo>
                  <a:pt x="55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1" tIns="45705" rIns="91411" bIns="45705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6851" y="4292826"/>
            <a:ext cx="11568464" cy="985033"/>
            <a:chOff x="286941" y="4498960"/>
            <a:chExt cx="11572079" cy="985341"/>
          </a:xfrm>
        </p:grpSpPr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337742" y="4546146"/>
              <a:ext cx="11521278" cy="938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1" tIns="45705" rIns="91411" bIns="45705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ctr">
                <a:defRPr/>
              </a:pPr>
              <a:r>
                <a:rPr lang="zh-CN" altLang="en-US" sz="7200" b="1" dirty="0">
                  <a:solidFill>
                    <a:srgbClr val="4D4D4D"/>
                  </a:solidFill>
                  <a:latin typeface="微软雅黑" panose="020B0503020204020204" charset="-122"/>
                </a:rPr>
                <a:t>分享完毕　感谢聆听</a:t>
              </a:r>
              <a:endParaRPr lang="zh-CN" altLang="zh-CN" sz="7200" b="1" dirty="0">
                <a:solidFill>
                  <a:srgbClr val="4D4D4D"/>
                </a:solidFill>
                <a:latin typeface="微软雅黑" panose="020B0503020204020204" charset="-122"/>
              </a:endParaRPr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286941" y="4498960"/>
              <a:ext cx="11521278" cy="938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1" tIns="45705" rIns="91411" bIns="45705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lvl="0" algn="ctr">
                <a:defRPr/>
              </a:pPr>
              <a:r>
                <a:rPr lang="zh-CN" altLang="en-US" sz="7200" b="1" dirty="0">
                  <a:solidFill>
                    <a:srgbClr val="C00000"/>
                  </a:solidFill>
                  <a:latin typeface="微软雅黑" panose="020B0503020204020204" charset="-122"/>
                </a:rPr>
                <a:t>分享完毕　感谢聆听</a:t>
              </a:r>
              <a:endParaRPr lang="zh-CN" altLang="zh-CN" sz="7200" b="1" dirty="0">
                <a:solidFill>
                  <a:srgbClr val="C00000"/>
                </a:solidFill>
                <a:latin typeface="微软雅黑" panose="020B0503020204020204" charset="-122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 bwMode="auto">
          <a:xfrm>
            <a:off x="1057486" y="5903293"/>
            <a:ext cx="345530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2" name="直接连接符 11"/>
          <p:cNvCxnSpPr/>
          <p:nvPr/>
        </p:nvCxnSpPr>
        <p:spPr bwMode="auto">
          <a:xfrm>
            <a:off x="7608048" y="5903293"/>
            <a:ext cx="345530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14"/>
            <a:ext cx="11963296" cy="34320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12795" y="5718685"/>
            <a:ext cx="3095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/>
              <a:t> 汇报单位安全负责人：</a:t>
            </a:r>
            <a:r>
              <a:rPr lang="en-US" altLang="zh-CN" dirty="0"/>
              <a:t>***</a:t>
            </a:r>
            <a:endParaRPr lang="en-US" altLang="zh-CN" dirty="0"/>
          </a:p>
          <a:p>
            <a:pPr algn="ctr"/>
            <a:r>
              <a:rPr lang="zh-CN" altLang="en-US" dirty="0"/>
              <a:t> 联系方式：</a:t>
            </a:r>
            <a:r>
              <a:rPr lang="en-US" altLang="zh-CN" dirty="0"/>
              <a:t>***********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一、</a:t>
            </a:r>
            <a:r>
              <a:rPr lang="zh-CN" sz="2400" dirty="0">
                <a:solidFill>
                  <a:schemeClr val="tx1"/>
                </a:solidFill>
              </a:rPr>
              <a:t>项目介绍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60977" y="24209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项目效果图平面图</a:t>
            </a:r>
            <a:endParaRPr lang="zh-CN" altLang="en-US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60600" y="14928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158813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1.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88975" y="1943735"/>
            <a:ext cx="5913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项目施工现场全景图片及主要施工部位形象进度图片</a:t>
            </a:r>
            <a:endParaRPr lang="zh-CN" altLang="en-US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（推荐使用无人机航拍）</a:t>
            </a:r>
            <a:endParaRPr lang="zh-CN" altLang="en-US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60600" y="14928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3208020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2.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施工现场全景图片及形象进度</a:t>
              </a:r>
              <a:endParaRPr lang="en-US" altLang="zh-CN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一、</a:t>
            </a:r>
            <a:r>
              <a:rPr lang="zh-CN" sz="2400" dirty="0">
                <a:solidFill>
                  <a:schemeClr val="tx1"/>
                </a:solidFill>
              </a:rPr>
              <a:t>项目介绍</a:t>
            </a:r>
            <a:endParaRPr lang="zh-CN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928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252539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1.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项目安全管理体系及制度</a:t>
              </a:r>
              <a:endParaRPr lang="en-US" altLang="zh-CN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7082" y="185324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项目安全管理组织架构图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252539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2.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双重预防机制落实情况</a:t>
              </a:r>
              <a:endParaRPr lang="en-US" altLang="zh-CN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1997" y="189833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项目危险源识别与风险管控情况照片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163131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3.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危大工程管理</a:t>
              </a:r>
              <a:endParaRPr lang="en-US" altLang="zh-CN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项目危大工程管理情况照片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  <a:p>
            <a:r>
              <a:rPr lang="zh-CN" altLang="en-US">
                <a:solidFill>
                  <a:srgbClr val="040404"/>
                </a:solidFill>
              </a:rPr>
              <a:t>（包括但不限于施工升降机：基础及围栏、附墙装置、安全装置、卸料平台防护；塔式起重机：基础及围栏、附墙装置、安全装置、塔吊转料平台；小型机具防护等）和临时用电管理（配电室、三级配电情况、线路架设、用电防护。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2599055" cy="402590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4.</a:t>
              </a: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机械设备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和临时用电管理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9647" y="1483161"/>
            <a:ext cx="6266360" cy="4265593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960600" y="1403955"/>
            <a:ext cx="4799100" cy="425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40404"/>
                </a:solidFill>
              </a:rPr>
              <a:t>文字描述（宋体、黑色、</a:t>
            </a:r>
            <a:r>
              <a:rPr lang="en-US" altLang="zh-CN">
                <a:solidFill>
                  <a:srgbClr val="040404"/>
                </a:solidFill>
              </a:rPr>
              <a:t>18</a:t>
            </a:r>
            <a:r>
              <a:rPr lang="zh-CN" altLang="en-US">
                <a:solidFill>
                  <a:srgbClr val="040404"/>
                </a:solidFill>
              </a:rPr>
              <a:t>号字）</a:t>
            </a:r>
            <a:endParaRPr lang="zh-CN" altLang="en-US">
              <a:solidFill>
                <a:srgbClr val="04040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19150"/>
            <a:ext cx="2450465" cy="335915"/>
            <a:chOff x="0" y="271"/>
            <a:chExt cx="7424" cy="1001"/>
          </a:xfrm>
          <a:solidFill>
            <a:srgbClr val="3699CD"/>
          </a:solidFill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6941" y="271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0" y="272"/>
              <a:ext cx="6867" cy="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>
                <a:buClrTx/>
                <a:buSzTx/>
                <a:buFont typeface="Wingdings" panose="05000000000000000000" charset="0"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5.</a:t>
              </a:r>
              <a:r>
                <a:rPr lang="zh-CN" altLang="en-US" sz="14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作业人员行为安全管理</a:t>
              </a:r>
              <a:endParaRPr lang="zh-CN" altLang="en-US" sz="1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7252" y="272"/>
              <a:ext cx="172" cy="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3"/>
          <p:cNvSpPr txBox="1"/>
          <p:nvPr/>
        </p:nvSpPr>
        <p:spPr>
          <a:xfrm>
            <a:off x="203811" y="98138"/>
            <a:ext cx="7050107" cy="4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5" rIns="91411" bIns="45705" numCol="1" rtlCol="0" anchor="ctr" anchorCtr="0" compatLnSpc="1">
            <a:no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二、</a:t>
            </a:r>
            <a:r>
              <a:rPr lang="zh-CN" altLang="en-US" sz="24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项目安全生产标准化相关工作落实情况</a:t>
            </a:r>
            <a:endParaRPr lang="zh-CN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" y="19434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管理情况照片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)</a:t>
            </a:r>
            <a:endParaRPr lang="en-US" altLang="zh-CN" sz="1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9,&quot;left&quot;:24.55,&quot;top&quot;:108.95,&quot;width&quot;:909}"/>
  <p:tag name="picid" val="{32d7265d-c336-4084-af33-3003bc9f1421}"/>
</p:tagLst>
</file>

<file path=ppt/tags/tag106.xml><?xml version="1.0" encoding="utf-8"?>
<p:tagLst xmlns:p="http://schemas.openxmlformats.org/presentationml/2006/main">
  <p:tag name="KSO_WM_DIAGRAM_VIRTUALLY_FRAME" val="{&quot;height&quot;:359.9,&quot;left&quot;:24.55,&quot;top&quot;:108.95,&quot;width&quot;:909}"/>
</p:tagLst>
</file>

<file path=ppt/tags/tag107.xml><?xml version="1.0" encoding="utf-8"?>
<p:tagLst xmlns:p="http://schemas.openxmlformats.org/presentationml/2006/main">
  <p:tag name="KSO_WM_DIAGRAM_VIRTUALLY_FRAME" val="{&quot;height&quot;:359.9,&quot;left&quot;:24.55,&quot;top&quot;:108.95,&quot;width&quot;:909}"/>
  <p:tag name="picid" val="{30fc10f3-6d32-49a9-9a4c-0d991b6bcdbf}"/>
</p:tagLst>
</file>

<file path=ppt/tags/tag108.xml><?xml version="1.0" encoding="utf-8"?>
<p:tagLst xmlns:p="http://schemas.openxmlformats.org/presentationml/2006/main">
  <p:tag name="KSO_WM_DIAGRAM_VIRTUALLY_FRAME" val="{&quot;height&quot;:359.9,&quot;left&quot;:24.55,&quot;top&quot;:108.95,&quot;width&quot;:909}"/>
</p:tagLst>
</file>

<file path=ppt/tags/tag109.xml><?xml version="1.0" encoding="utf-8"?>
<p:tagLst xmlns:p="http://schemas.openxmlformats.org/presentationml/2006/main">
  <p:tag name="KSO_WM_DIAGRAM_VIRTUALLY_FRAME" val="{&quot;height&quot;:359.9,&quot;left&quot;:24.55,&quot;top&quot;:108.95,&quot;width&quot;:909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359.9,&quot;left&quot;:24.55,&quot;top&quot;:108.95,&quot;width&quot;:909}"/>
</p:tagLst>
</file>

<file path=ppt/tags/tag111.xml><?xml version="1.0" encoding="utf-8"?>
<p:tagLst xmlns:p="http://schemas.openxmlformats.org/presentationml/2006/main">
  <p:tag name="KSO_WM_DIAGRAM_VIRTUALLY_FRAME" val="{&quot;height&quot;:359.9,&quot;left&quot;:24.55,&quot;top&quot;:108.95,&quot;width&quot;:909}"/>
</p:tagLst>
</file>

<file path=ppt/tags/tag112.xml><?xml version="1.0" encoding="utf-8"?>
<p:tagLst xmlns:p="http://schemas.openxmlformats.org/presentationml/2006/main">
  <p:tag name="KSO_WM_DIAGRAM_VIRTUALLY_FRAME" val="{&quot;height&quot;:359.9,&quot;left&quot;:24.55,&quot;top&quot;:108.95,&quot;width&quot;:909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  <p:tag name="picid" val="{32d7265d-c336-4084-af33-3003bc9f1421}"/>
</p:tagLst>
</file>

<file path=ppt/tags/tag118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19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  <p:tag name="picid" val="{30fc10f3-6d32-49a9-9a4c-0d991b6bcdbf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1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2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3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4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5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6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7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8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29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31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32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33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34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  <p:tag name="picid" val="{32d7265d-c336-4084-af33-3003bc9f1421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1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  <p:tag name="picid" val="{30fc10f3-6d32-49a9-9a4c-0d991b6bcdbf}"/>
</p:tagLst>
</file>

<file path=ppt/tags/tag142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3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4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5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6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7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8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49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1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2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3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4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5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6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commondata" val="eyJoZGlkIjoiN2MyNDU0MjFlNzE5Zjk1NTQ5MWExZTExNzJjZDZlZTgifQ==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picid" val="{9738e267-ec55-4c24-a355-462ab59e638f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DIAGRAM_VIRTUALLY_FRAME" val="{&quot;height&quot;:359.9,&quot;left&quot;:24.55,&quot;top&quot;:108.95,&quot;width&quot;:908.8216522216796}"/>
  <p:tag name="picid" val="{3f4ea475-437d-4d1d-b8e5-b3e36a42f60c}"/>
  <p:tag name="KSO_WM_UNIT_PLACING_PICTURE_USER_VIEWPORT" val="{&quot;height&quot;:7014,&quot;width&quot;:9096}"/>
</p:tagLst>
</file>

<file path=ppt/tags/tag79.xml><?xml version="1.0" encoding="utf-8"?>
<p:tagLst xmlns:p="http://schemas.openxmlformats.org/presentationml/2006/main">
  <p:tag name="KSO_WM_DIAGRAM_VIRTUALLY_FRAME" val="{&quot;height&quot;:351.5173228346457,&quot;left&quot;:77.37236220472441,&quot;top&quot;:103.63637795275591,&quot;width&quot;:822.4640157480314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351.5173228346457,&quot;left&quot;:77.37236220472441,&quot;top&quot;:103.63637795275591,&quot;width&quot;:822.4640157480314}"/>
</p:tagLst>
</file>

<file path=ppt/tags/tag81.xml><?xml version="1.0" encoding="utf-8"?>
<p:tagLst xmlns:p="http://schemas.openxmlformats.org/presentationml/2006/main">
  <p:tag name="KSO_WM_DIAGRAM_VIRTUALLY_FRAME" val="{&quot;height&quot;:351.5173228346457,&quot;left&quot;:77.37236220472441,&quot;top&quot;:103.63637795275591,&quot;width&quot;:822.4640157480314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picid" val="{abaece07-5bd7-4b0d-a24a-f8ecb5edec40}"/>
</p:tagLst>
</file>

<file path=ppt/tags/tag87.xml><?xml version="1.0" encoding="utf-8"?>
<p:tagLst xmlns:p="http://schemas.openxmlformats.org/presentationml/2006/main">
  <p:tag name="picid" val="{893c00f7-282f-4ab5-a407-1384d66b0ce8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DIAGRAM_VIRTUALLY_FRAME" val="{&quot;height&quot;:383.4,&quot;left&quot;:66.3,&quot;top&quot;:91.1,&quot;width&quot;:825.5}"/>
</p:tagLst>
</file>

<file path=ppt/tags/tag93.xml><?xml version="1.0" encoding="utf-8"?>
<p:tagLst xmlns:p="http://schemas.openxmlformats.org/presentationml/2006/main">
  <p:tag name="KSO_WM_DIAGRAM_VIRTUALLY_FRAME" val="{&quot;height&quot;:383.4,&quot;left&quot;:66.3,&quot;top&quot;:91.1,&quot;width&quot;:825.5}"/>
</p:tagLst>
</file>

<file path=ppt/tags/tag94.xml><?xml version="1.0" encoding="utf-8"?>
<p:tagLst xmlns:p="http://schemas.openxmlformats.org/presentationml/2006/main">
  <p:tag name="KSO_WM_DIAGRAM_VIRTUALLY_FRAME" val="{&quot;height&quot;:383.4,&quot;left&quot;:66.3,&quot;top&quot;:91.1,&quot;width&quot;:825.5}"/>
</p:tagLst>
</file>

<file path=ppt/tags/tag95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  <p:tag name="picid" val="{32d7265d-c336-4084-af33-3003bc9f1421}"/>
</p:tagLst>
</file>

<file path=ppt/tags/tag96.xml><?xml version="1.0" encoding="utf-8"?>
<p:tagLst xmlns:p="http://schemas.openxmlformats.org/presentationml/2006/main">
  <p:tag name="KSO_WM_DIAGRAM_VIRTUALLY_FRAME" val="{&quot;height&quot;:359.9,&quot;left&quot;:24.55,&quot;top&quot;:108.95,&quot;width&quot;:909}"/>
  <p:tag name="picid" val="{30fc10f3-6d32-49a9-9a4c-0d991b6bcdbf}"/>
</p:tagLst>
</file>

<file path=ppt/tags/tag97.xml><?xml version="1.0" encoding="utf-8"?>
<p:tagLst xmlns:p="http://schemas.openxmlformats.org/presentationml/2006/main">
  <p:tag name="KSO_WM_DIAGRAM_VIRTUALLY_FRAME" val="{&quot;height&quot;:359.9,&quot;left&quot;:24.55,&quot;top&quot;:108.95,&quot;width&quot;:908.8216535433072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3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2732</Words>
  <Application>WPS 演示</Application>
  <PresentationFormat>宽屏</PresentationFormat>
  <Paragraphs>314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黑体</vt:lpstr>
      <vt:lpstr>Segoe UI</vt:lpstr>
      <vt:lpstr>Segoe UI</vt:lpstr>
      <vt:lpstr>微软雅黑</vt:lpstr>
      <vt:lpstr>Arial</vt:lpstr>
      <vt:lpstr>华文中宋</vt:lpstr>
      <vt:lpstr>仿宋</vt:lpstr>
      <vt:lpstr>Arial Unicode MS</vt:lpstr>
      <vt:lpstr>Calibri</vt:lpstr>
      <vt:lpstr>OPPOSans B</vt:lpstr>
      <vt:lpstr>OPPOSans R</vt:lpstr>
      <vt:lpstr>3_WPS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春暖花开，岁月静好</cp:lastModifiedBy>
  <cp:revision>168</cp:revision>
  <dcterms:created xsi:type="dcterms:W3CDTF">2019-06-19T02:08:00Z</dcterms:created>
  <dcterms:modified xsi:type="dcterms:W3CDTF">2026-03-27T08:49:02Z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F8B44CEDB3884B44BCD4A36A499798ED_13</vt:lpwstr>
  </property>
</Properties>
</file>